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1" name="Shape 6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eeprob.org" TargetMode="Externa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tif"/><Relationship Id="rId4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tif"/><Relationship Id="rId4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tif"/><Relationship Id="rId4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" name="University of Michigan and University of Minnesota">
            <a:hlinkClick r:id="rId2" invalidUrl="" action="" tgtFrame="" tooltip="" history="1" highlightClick="0" endSnd="0"/>
          </p:cNvPr>
          <p:cNvSpPr txBox="1"/>
          <p:nvPr>
            <p:ph type="body" sz="quarter" idx="21"/>
          </p:nvPr>
        </p:nvSpPr>
        <p:spPr>
          <a:xfrm>
            <a:off x="2177681" y="6070735"/>
            <a:ext cx="11651174" cy="1916052"/>
          </a:xfrm>
          <a:prstGeom prst="rect">
            <a:avLst/>
          </a:prstGeom>
          <a:solidFill>
            <a:srgbClr val="FFFFFF"/>
          </a:solidFill>
        </p:spPr>
        <p:txBody>
          <a:bodyPr lIns="50800" tIns="50800" rIns="50800" bIns="50800" anchor="ctr"/>
          <a:lstStyle/>
          <a:p>
            <a:pPr marL="0" indent="0" defTabSz="2365188">
              <a:spcBef>
                <a:spcPts val="0"/>
              </a:spcBef>
              <a:buClrTx/>
              <a:buSzTx/>
              <a:buFontTx/>
              <a:buNone/>
              <a:defRPr b="1" spc="-77" sz="3880">
                <a:latin typeface="Exo 2"/>
                <a:ea typeface="Exo 2"/>
                <a:cs typeface="Exo 2"/>
                <a:sym typeface="Exo 2"/>
              </a:defRPr>
            </a:pPr>
          </a:p>
          <a:p>
            <a:pPr marL="0" indent="0" defTabSz="2365188">
              <a:spcBef>
                <a:spcPts val="0"/>
              </a:spcBef>
              <a:buClrTx/>
              <a:buSzTx/>
              <a:buFontTx/>
              <a:buNone/>
              <a:defRPr b="1" spc="-77" sz="3880">
                <a:latin typeface="Exo 2"/>
                <a:ea typeface="Exo 2"/>
                <a:cs typeface="Exo 2"/>
                <a:sym typeface="Exo 2"/>
              </a:defRPr>
            </a:pPr>
          </a:p>
          <a:p>
            <a:pPr marL="0" indent="0" defTabSz="2365188">
              <a:spcBef>
                <a:spcPts val="0"/>
              </a:spcBef>
              <a:buClrTx/>
              <a:buSzTx/>
              <a:buFontTx/>
              <a:buNone/>
              <a:defRPr b="1" spc="-77" sz="3880">
                <a:latin typeface="Exo 2"/>
                <a:ea typeface="Exo 2"/>
                <a:cs typeface="Exo 2"/>
                <a:sym typeface="Exo 2"/>
              </a:defRPr>
            </a:pPr>
            <a:r>
              <a:t>University of Michigan and University of Minnesota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5" name="Section"/>
          <p:cNvSpPr txBox="1"/>
          <p:nvPr>
            <p:ph type="body" sz="half" idx="21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0" indent="0" defTabSz="2438338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pc="-232" sz="11600">
                <a:latin typeface="Exo 2"/>
                <a:ea typeface="Exo 2"/>
                <a:cs typeface="Exo 2"/>
                <a:sym typeface="Exo 2"/>
              </a:defRPr>
            </a:lvl1pPr>
          </a:lstStyle>
          <a:p>
            <a:pPr/>
            <a:r>
              <a:t>Section</a:t>
            </a:r>
          </a:p>
        </p:txBody>
      </p:sp>
      <p:pic>
        <p:nvPicPr>
          <p:cNvPr id="26" name="Minn.png" descr="Minn.png"/>
          <p:cNvPicPr>
            <a:picLocks noChangeAspect="1"/>
          </p:cNvPicPr>
          <p:nvPr/>
        </p:nvPicPr>
        <p:blipFill>
          <a:blip r:embed="rId2">
            <a:extLst/>
          </a:blip>
          <a:srcRect l="29750" t="0" r="29750" b="60440"/>
          <a:stretch>
            <a:fillRect/>
          </a:stretch>
        </p:blipFill>
        <p:spPr>
          <a:xfrm>
            <a:off x="2147907" y="12340118"/>
            <a:ext cx="1686858" cy="10064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1840" y="12340198"/>
            <a:ext cx="1407630" cy="1006317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ubsection"/>
          <p:cNvSpPr txBox="1"/>
          <p:nvPr>
            <p:ph type="body" sz="quarter" idx="22" hasCustomPrompt="1"/>
          </p:nvPr>
        </p:nvSpPr>
        <p:spPr>
          <a:xfrm>
            <a:off x="1206498" y="8068095"/>
            <a:ext cx="21971004" cy="1450515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0" indent="0" defTabSz="2438338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pc="-119" sz="6000">
                <a:latin typeface="Exo 2"/>
                <a:ea typeface="Exo 2"/>
                <a:cs typeface="Exo 2"/>
                <a:sym typeface="Exo 2"/>
              </a:defRPr>
            </a:lvl1pPr>
          </a:lstStyle>
          <a:p>
            <a:pPr/>
            <a:r>
              <a:t>Subsection</a:t>
            </a:r>
          </a:p>
        </p:txBody>
      </p:sp>
      <p:pic>
        <p:nvPicPr>
          <p:cNvPr id="29" name="favicon.png" descr="favicon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5870" y="171403"/>
            <a:ext cx="1439571" cy="14395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21;p9"/>
          <p:cNvSpPr/>
          <p:nvPr/>
        </p:nvSpPr>
        <p:spPr>
          <a:xfrm>
            <a:off x="1219200" y="2835275"/>
            <a:ext cx="21945600" cy="1"/>
          </a:xfrm>
          <a:prstGeom prst="line">
            <a:avLst/>
          </a:prstGeom>
          <a:ln w="50800">
            <a:solidFill>
              <a:srgbClr val="FFCB05"/>
            </a:solidFill>
          </a:ln>
        </p:spPr>
        <p:txBody>
          <a:bodyPr lIns="0" tIns="0" rIns="0" bIns="0"/>
          <a:lstStyle/>
          <a:p>
            <a:pPr algn="l" defTabSz="1828800">
              <a:defRPr sz="2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40" name="Minn.png" descr="Minn.png"/>
          <p:cNvPicPr>
            <a:picLocks noChangeAspect="1"/>
          </p:cNvPicPr>
          <p:nvPr/>
        </p:nvPicPr>
        <p:blipFill>
          <a:blip r:embed="rId2">
            <a:extLst/>
          </a:blip>
          <a:srcRect l="29750" t="0" r="29750" b="60440"/>
          <a:stretch>
            <a:fillRect/>
          </a:stretch>
        </p:blipFill>
        <p:spPr>
          <a:xfrm>
            <a:off x="2147907" y="12340118"/>
            <a:ext cx="1686858" cy="1006419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1840" y="12340198"/>
            <a:ext cx="1407630" cy="1006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favicon.png" descr="favicon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5870" y="171403"/>
            <a:ext cx="1439571" cy="14395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21;p9"/>
          <p:cNvSpPr/>
          <p:nvPr/>
        </p:nvSpPr>
        <p:spPr>
          <a:xfrm>
            <a:off x="1219200" y="2835275"/>
            <a:ext cx="21945600" cy="1"/>
          </a:xfrm>
          <a:prstGeom prst="line">
            <a:avLst/>
          </a:prstGeom>
          <a:ln w="50800">
            <a:solidFill>
              <a:srgbClr val="FFCB05"/>
            </a:solidFill>
          </a:ln>
        </p:spPr>
        <p:txBody>
          <a:bodyPr lIns="0" tIns="0" rIns="0" bIns="0"/>
          <a:lstStyle/>
          <a:p>
            <a:pPr algn="l" defTabSz="1828800">
              <a:defRPr sz="2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52" name="Minn.png" descr="Minn.png"/>
          <p:cNvPicPr>
            <a:picLocks noChangeAspect="1"/>
          </p:cNvPicPr>
          <p:nvPr/>
        </p:nvPicPr>
        <p:blipFill>
          <a:blip r:embed="rId2">
            <a:extLst/>
          </a:blip>
          <a:srcRect l="29750" t="0" r="29750" b="60440"/>
          <a:stretch>
            <a:fillRect/>
          </a:stretch>
        </p:blipFill>
        <p:spPr>
          <a:xfrm>
            <a:off x="2147907" y="12340118"/>
            <a:ext cx="1686858" cy="1006419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1840" y="12340198"/>
            <a:ext cx="1407630" cy="1006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favicon.png" descr="favicon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5870" y="171403"/>
            <a:ext cx="1439571" cy="14395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1.tif"/><Relationship Id="rId4" Type="http://schemas.openxmlformats.org/officeDocument/2006/relationships/image" Target="../media/image2.png"/><Relationship Id="rId5" Type="http://schemas.openxmlformats.org/officeDocument/2006/relationships/hyperlink" Target="https://deeprob.org" TargetMode="External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22105370" y="12917246"/>
            <a:ext cx="534532" cy="551101"/>
          </a:xfrm>
          <a:prstGeom prst="rect">
            <a:avLst/>
          </a:prstGeom>
          <a:ln w="12700">
            <a:miter lim="400000"/>
          </a:ln>
        </p:spPr>
        <p:txBody>
          <a:bodyPr wrap="none" lIns="91399" tIns="91399" rIns="91399" bIns="91399" anchor="b">
            <a:spAutoFit/>
          </a:bodyPr>
          <a:lstStyle>
            <a:lvl1pPr defTabSz="1828800">
              <a:defRPr>
                <a:solidFill>
                  <a:srgbClr val="8D8D8D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3" name="Minn.png" descr="Minn.png"/>
          <p:cNvPicPr>
            <a:picLocks noChangeAspect="1"/>
          </p:cNvPicPr>
          <p:nvPr/>
        </p:nvPicPr>
        <p:blipFill>
          <a:blip r:embed="rId2">
            <a:extLst/>
          </a:blip>
          <a:srcRect l="29750" t="0" r="29750" b="60440"/>
          <a:stretch>
            <a:fillRect/>
          </a:stretch>
        </p:blipFill>
        <p:spPr>
          <a:xfrm>
            <a:off x="2147907" y="12340118"/>
            <a:ext cx="1686858" cy="1006419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1840" y="12340198"/>
            <a:ext cx="1407630" cy="10063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favicon.png" descr="favicon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5870" y="171403"/>
            <a:ext cx="1439571" cy="143957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ounded Rectangle">
            <a:hlinkClick r:id="rId5" invalidUrl="" action="" tgtFrame="" tooltip="" history="1" highlightClick="0" endSnd="0"/>
          </p:cNvPr>
          <p:cNvSpPr/>
          <p:nvPr/>
        </p:nvSpPr>
        <p:spPr>
          <a:xfrm>
            <a:off x="1830928" y="3831418"/>
            <a:ext cx="12302328" cy="4368244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1270000" dist="0" dir="5400000">
              <a:srgbClr val="FC9B04">
                <a:alpha val="90636"/>
              </a:srgbClr>
            </a:outerShdw>
          </a:effectLst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7" name="DeepRob">
            <a:hlinkClick r:id="rId5" invalidUrl="" action="" tgtFrame="" tooltip="" history="1" highlightClick="0" endSnd="0"/>
          </p:cNvPr>
          <p:cNvSpPr txBox="1"/>
          <p:nvPr/>
        </p:nvSpPr>
        <p:spPr>
          <a:xfrm>
            <a:off x="2263224" y="3876008"/>
            <a:ext cx="11377506" cy="213144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b="1" spc="-232" sz="11600">
                <a:solidFill>
                  <a:srgbClr val="000000"/>
                </a:solidFill>
                <a:latin typeface="Exo 2"/>
                <a:ea typeface="Exo 2"/>
                <a:cs typeface="Exo 2"/>
                <a:sym typeface="Exo 2"/>
              </a:defRPr>
            </a:lvl1pPr>
          </a:lstStyle>
          <a:p>
            <a:pPr/>
            <a:r>
              <a:t>DeepRob</a:t>
            </a:r>
          </a:p>
        </p:txBody>
      </p:sp>
      <p:sp>
        <p:nvSpPr>
          <p:cNvPr id="8" name="Title Text"/>
          <p:cNvSpPr txBox="1"/>
          <p:nvPr>
            <p:ph type="title"/>
          </p:nvPr>
        </p:nvSpPr>
        <p:spPr>
          <a:xfrm>
            <a:off x="1219200" y="549276"/>
            <a:ext cx="21945600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399" tIns="91399" rIns="91399" bIns="9139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Body Level One…"/>
          <p:cNvSpPr txBox="1"/>
          <p:nvPr>
            <p:ph type="body" idx="1"/>
          </p:nvPr>
        </p:nvSpPr>
        <p:spPr>
          <a:xfrm>
            <a:off x="1219200" y="3200407"/>
            <a:ext cx="21945600" cy="88963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399" tIns="91399" rIns="91399" bIns="9139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</p:sldLayoutIdLst>
  <p:transition xmlns:p14="http://schemas.microsoft.com/office/powerpoint/2010/main" spd="med" advClick="1"/>
  <p:txStyles>
    <p:titleStyle>
      <a:lvl1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333333"/>
          </a:solidFill>
          <a:uFillTx/>
          <a:latin typeface="Exo 2"/>
          <a:ea typeface="Exo 2"/>
          <a:cs typeface="Exo 2"/>
          <a:sym typeface="Exo 2"/>
        </a:defRPr>
      </a:lvl1pPr>
      <a:lvl2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333333"/>
          </a:solidFill>
          <a:uFillTx/>
          <a:latin typeface="Exo 2"/>
          <a:ea typeface="Exo 2"/>
          <a:cs typeface="Exo 2"/>
          <a:sym typeface="Exo 2"/>
        </a:defRPr>
      </a:lvl2pPr>
      <a:lvl3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333333"/>
          </a:solidFill>
          <a:uFillTx/>
          <a:latin typeface="Exo 2"/>
          <a:ea typeface="Exo 2"/>
          <a:cs typeface="Exo 2"/>
          <a:sym typeface="Exo 2"/>
        </a:defRPr>
      </a:lvl3pPr>
      <a:lvl4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333333"/>
          </a:solidFill>
          <a:uFillTx/>
          <a:latin typeface="Exo 2"/>
          <a:ea typeface="Exo 2"/>
          <a:cs typeface="Exo 2"/>
          <a:sym typeface="Exo 2"/>
        </a:defRPr>
      </a:lvl4pPr>
      <a:lvl5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333333"/>
          </a:solidFill>
          <a:uFillTx/>
          <a:latin typeface="Exo 2"/>
          <a:ea typeface="Exo 2"/>
          <a:cs typeface="Exo 2"/>
          <a:sym typeface="Exo 2"/>
        </a:defRPr>
      </a:lvl5pPr>
      <a:lvl6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333333"/>
          </a:solidFill>
          <a:uFillTx/>
          <a:latin typeface="Exo 2"/>
          <a:ea typeface="Exo 2"/>
          <a:cs typeface="Exo 2"/>
          <a:sym typeface="Exo 2"/>
        </a:defRPr>
      </a:lvl6pPr>
      <a:lvl7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333333"/>
          </a:solidFill>
          <a:uFillTx/>
          <a:latin typeface="Exo 2"/>
          <a:ea typeface="Exo 2"/>
          <a:cs typeface="Exo 2"/>
          <a:sym typeface="Exo 2"/>
        </a:defRPr>
      </a:lvl7pPr>
      <a:lvl8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333333"/>
          </a:solidFill>
          <a:uFillTx/>
          <a:latin typeface="Exo 2"/>
          <a:ea typeface="Exo 2"/>
          <a:cs typeface="Exo 2"/>
          <a:sym typeface="Exo 2"/>
        </a:defRPr>
      </a:lvl8pPr>
      <a:lvl9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333333"/>
          </a:solidFill>
          <a:uFillTx/>
          <a:latin typeface="Exo 2"/>
          <a:ea typeface="Exo 2"/>
          <a:cs typeface="Exo 2"/>
          <a:sym typeface="Exo 2"/>
        </a:defRPr>
      </a:lvl9pPr>
    </p:titleStyle>
    <p:bodyStyle>
      <a:lvl1pPr marL="889000" marR="0" indent="-863600" algn="l" defTabSz="1828800" latinLnBrk="0">
        <a:lnSpc>
          <a:spcPct val="100000"/>
        </a:lnSpc>
        <a:spcBef>
          <a:spcPts val="1200"/>
        </a:spcBef>
        <a:spcAft>
          <a:spcPts val="0"/>
        </a:spcAft>
        <a:buClr>
          <a:srgbClr val="333333"/>
        </a:buClr>
        <a:buSzPts val="6400"/>
        <a:buFont typeface="Arial"/>
        <a:buChar char="•"/>
        <a:tabLst/>
        <a:defRPr b="0" baseline="0" cap="none" i="0" spc="0" strike="noStrike" sz="6400" u="none">
          <a:solidFill>
            <a:srgbClr val="333333"/>
          </a:solidFill>
          <a:uFillTx/>
          <a:latin typeface="Lato"/>
          <a:ea typeface="Lato"/>
          <a:cs typeface="Lato"/>
          <a:sym typeface="Lato"/>
        </a:defRPr>
      </a:lvl1pPr>
      <a:lvl2pPr marL="1436914" marR="0" indent="-928914" algn="l" defTabSz="1828800" latinLnBrk="0">
        <a:lnSpc>
          <a:spcPct val="100000"/>
        </a:lnSpc>
        <a:spcBef>
          <a:spcPts val="1200"/>
        </a:spcBef>
        <a:spcAft>
          <a:spcPts val="0"/>
        </a:spcAft>
        <a:buClr>
          <a:srgbClr val="333333"/>
        </a:buClr>
        <a:buSzPts val="6400"/>
        <a:buFont typeface="Arial"/>
        <a:buChar char="–"/>
        <a:tabLst/>
        <a:defRPr b="0" baseline="0" cap="none" i="0" spc="0" strike="noStrike" sz="6400" u="none">
          <a:solidFill>
            <a:srgbClr val="333333"/>
          </a:solidFill>
          <a:uFillTx/>
          <a:latin typeface="Lato"/>
          <a:ea typeface="Lato"/>
          <a:cs typeface="Lato"/>
          <a:sym typeface="Lato"/>
        </a:defRPr>
      </a:lvl2pPr>
      <a:lvl3pPr marL="2006600" marR="0" indent="-1016000" algn="l" defTabSz="1828800" latinLnBrk="0">
        <a:lnSpc>
          <a:spcPct val="100000"/>
        </a:lnSpc>
        <a:spcBef>
          <a:spcPts val="1200"/>
        </a:spcBef>
        <a:spcAft>
          <a:spcPts val="0"/>
        </a:spcAft>
        <a:buClr>
          <a:srgbClr val="333333"/>
        </a:buClr>
        <a:buSzPts val="6400"/>
        <a:buFont typeface="Arial"/>
        <a:buChar char="•"/>
        <a:tabLst/>
        <a:defRPr b="0" baseline="0" cap="none" i="0" spc="0" strike="noStrike" sz="6400" u="none">
          <a:solidFill>
            <a:srgbClr val="333333"/>
          </a:solidFill>
          <a:uFillTx/>
          <a:latin typeface="Lato"/>
          <a:ea typeface="Lato"/>
          <a:cs typeface="Lato"/>
          <a:sym typeface="Lato"/>
        </a:defRPr>
      </a:lvl3pPr>
      <a:lvl4pPr marL="2611120" marR="0" indent="-1137920" algn="l" defTabSz="1828800" latinLnBrk="0">
        <a:lnSpc>
          <a:spcPct val="100000"/>
        </a:lnSpc>
        <a:spcBef>
          <a:spcPts val="1200"/>
        </a:spcBef>
        <a:spcAft>
          <a:spcPts val="0"/>
        </a:spcAft>
        <a:buClr>
          <a:srgbClr val="333333"/>
        </a:buClr>
        <a:buSzPts val="6400"/>
        <a:buFont typeface="Arial"/>
        <a:buChar char="–"/>
        <a:tabLst/>
        <a:defRPr b="0" baseline="0" cap="none" i="0" spc="0" strike="noStrike" sz="6400" u="none">
          <a:solidFill>
            <a:srgbClr val="333333"/>
          </a:solidFill>
          <a:uFillTx/>
          <a:latin typeface="Lato"/>
          <a:ea typeface="Lato"/>
          <a:cs typeface="Lato"/>
          <a:sym typeface="Lato"/>
        </a:defRPr>
      </a:lvl4pPr>
      <a:lvl5pPr marL="3068320" marR="0" indent="-1137920" algn="l" defTabSz="1828800" latinLnBrk="0">
        <a:lnSpc>
          <a:spcPct val="100000"/>
        </a:lnSpc>
        <a:spcBef>
          <a:spcPts val="1200"/>
        </a:spcBef>
        <a:spcAft>
          <a:spcPts val="0"/>
        </a:spcAft>
        <a:buClr>
          <a:srgbClr val="333333"/>
        </a:buClr>
        <a:buSzPts val="6400"/>
        <a:buFont typeface="Arial"/>
        <a:buChar char="»"/>
        <a:tabLst/>
        <a:defRPr b="0" baseline="0" cap="none" i="0" spc="0" strike="noStrike" sz="6400" u="none">
          <a:solidFill>
            <a:srgbClr val="333333"/>
          </a:solidFill>
          <a:uFillTx/>
          <a:latin typeface="Lato"/>
          <a:ea typeface="Lato"/>
          <a:cs typeface="Lato"/>
          <a:sym typeface="Lato"/>
        </a:defRPr>
      </a:lvl5pPr>
      <a:lvl6pPr marL="3497579" marR="0" indent="-1097279" algn="l" defTabSz="1828800" latinLnBrk="0">
        <a:lnSpc>
          <a:spcPct val="100000"/>
        </a:lnSpc>
        <a:spcBef>
          <a:spcPts val="1200"/>
        </a:spcBef>
        <a:spcAft>
          <a:spcPts val="0"/>
        </a:spcAft>
        <a:buClr>
          <a:srgbClr val="333333"/>
        </a:buClr>
        <a:buSzPts val="6400"/>
        <a:buFont typeface="Arial"/>
        <a:buChar char="•"/>
        <a:tabLst/>
        <a:defRPr b="0" baseline="0" cap="none" i="0" spc="0" strike="noStrike" sz="6400" u="none">
          <a:solidFill>
            <a:srgbClr val="333333"/>
          </a:solidFill>
          <a:uFillTx/>
          <a:latin typeface="Lato"/>
          <a:ea typeface="Lato"/>
          <a:cs typeface="Lato"/>
          <a:sym typeface="Lato"/>
        </a:defRPr>
      </a:lvl6pPr>
      <a:lvl7pPr marL="3954779" marR="0" indent="-1097279" algn="l" defTabSz="1828800" latinLnBrk="0">
        <a:lnSpc>
          <a:spcPct val="100000"/>
        </a:lnSpc>
        <a:spcBef>
          <a:spcPts val="1200"/>
        </a:spcBef>
        <a:spcAft>
          <a:spcPts val="0"/>
        </a:spcAft>
        <a:buClr>
          <a:srgbClr val="333333"/>
        </a:buClr>
        <a:buSzPts val="6400"/>
        <a:buFont typeface="Arial"/>
        <a:buChar char="•"/>
        <a:tabLst/>
        <a:defRPr b="0" baseline="0" cap="none" i="0" spc="0" strike="noStrike" sz="6400" u="none">
          <a:solidFill>
            <a:srgbClr val="333333"/>
          </a:solidFill>
          <a:uFillTx/>
          <a:latin typeface="Lato"/>
          <a:ea typeface="Lato"/>
          <a:cs typeface="Lato"/>
          <a:sym typeface="Lato"/>
        </a:defRPr>
      </a:lvl7pPr>
      <a:lvl8pPr marL="4411979" marR="0" indent="-1097279" algn="l" defTabSz="1828800" latinLnBrk="0">
        <a:lnSpc>
          <a:spcPct val="100000"/>
        </a:lnSpc>
        <a:spcBef>
          <a:spcPts val="1200"/>
        </a:spcBef>
        <a:spcAft>
          <a:spcPts val="0"/>
        </a:spcAft>
        <a:buClr>
          <a:srgbClr val="333333"/>
        </a:buClr>
        <a:buSzPts val="6400"/>
        <a:buFont typeface="Arial"/>
        <a:buChar char="•"/>
        <a:tabLst/>
        <a:defRPr b="0" baseline="0" cap="none" i="0" spc="0" strike="noStrike" sz="6400" u="none">
          <a:solidFill>
            <a:srgbClr val="333333"/>
          </a:solidFill>
          <a:uFillTx/>
          <a:latin typeface="Lato"/>
          <a:ea typeface="Lato"/>
          <a:cs typeface="Lato"/>
          <a:sym typeface="Lato"/>
        </a:defRPr>
      </a:lvl8pPr>
      <a:lvl9pPr marL="4869179" marR="0" indent="-1097279" algn="l" defTabSz="1828800" latinLnBrk="0">
        <a:lnSpc>
          <a:spcPct val="100000"/>
        </a:lnSpc>
        <a:spcBef>
          <a:spcPts val="1200"/>
        </a:spcBef>
        <a:spcAft>
          <a:spcPts val="0"/>
        </a:spcAft>
        <a:buClr>
          <a:srgbClr val="333333"/>
        </a:buClr>
        <a:buSzPts val="6400"/>
        <a:buFont typeface="Arial"/>
        <a:buChar char="•"/>
        <a:tabLst/>
        <a:defRPr b="0" baseline="0" cap="none" i="0" spc="0" strike="noStrike" sz="6400" u="none">
          <a:solidFill>
            <a:srgbClr val="333333"/>
          </a:solidFill>
          <a:uFillTx/>
          <a:latin typeface="Lato"/>
          <a:ea typeface="Lato"/>
          <a:cs typeface="Lato"/>
          <a:sym typeface="Lato"/>
        </a:defRPr>
      </a:lvl9pPr>
    </p:bodyStyle>
    <p:otherStyle>
      <a:lvl1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1pPr>
      <a:lvl2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2pPr>
      <a:lvl3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3pPr>
      <a:lvl4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4pPr>
      <a:lvl5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5pPr>
      <a:lvl6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6pPr>
      <a:lvl7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7pPr>
      <a:lvl8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8pPr>
      <a:lvl9pPr marL="0" marR="0" indent="0" algn="ctr" defTabSz="18288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Lat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eeprob.org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"/>
          <p:cNvSpPr txBox="1"/>
          <p:nvPr>
            <p:ph type="sldNum" sz="quarter" idx="2"/>
          </p:nvPr>
        </p:nvSpPr>
        <p:spPr>
          <a:xfrm>
            <a:off x="22190128" y="12917246"/>
            <a:ext cx="365016" cy="551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4" name="Winter 2023…">
            <a:hlinkClick r:id="rId2" invalidUrl="" action="" tgtFrame="" tooltip="" history="1" highlightClick="0" endSnd="0"/>
          </p:cNvPr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2365188">
              <a:spcBef>
                <a:spcPts val="0"/>
              </a:spcBef>
              <a:buClrTx/>
              <a:buSzTx/>
              <a:buFontTx/>
              <a:buNone/>
              <a:defRPr b="1" spc="-77" sz="3880">
                <a:latin typeface="Exo 2"/>
                <a:ea typeface="Exo 2"/>
                <a:cs typeface="Exo 2"/>
                <a:sym typeface="Exo 2"/>
              </a:defRPr>
            </a:pPr>
            <a:r>
              <a:t>Winter 2023</a:t>
            </a:r>
          </a:p>
          <a:p>
            <a:pPr marL="0" indent="0" defTabSz="2365188">
              <a:spcBef>
                <a:spcPts val="0"/>
              </a:spcBef>
              <a:buClrTx/>
              <a:buSzTx/>
              <a:buFontTx/>
              <a:buNone/>
              <a:defRPr b="1" spc="-77" sz="3880">
                <a:latin typeface="Exo 2"/>
                <a:ea typeface="Exo 2"/>
                <a:cs typeface="Exo 2"/>
                <a:sym typeface="Exo 2"/>
              </a:defRPr>
            </a:pPr>
            <a:r>
              <a:t>Paper Presentation Template</a:t>
            </a:r>
          </a:p>
          <a:p>
            <a:pPr marL="0" indent="0" defTabSz="2365188">
              <a:spcBef>
                <a:spcPts val="0"/>
              </a:spcBef>
              <a:buClrTx/>
              <a:buSzTx/>
              <a:buFontTx/>
              <a:buNone/>
              <a:defRPr b="1" spc="-77" sz="3880">
                <a:latin typeface="Exo 2"/>
                <a:ea typeface="Exo 2"/>
                <a:cs typeface="Exo 2"/>
                <a:sym typeface="Exo 2"/>
              </a:defRPr>
            </a:pPr>
            <a:r>
              <a:t>University of Michigan and University of Minnesota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onclu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Conclusions</a:t>
            </a:r>
          </a:p>
        </p:txBody>
      </p:sp>
      <p:sp>
        <p:nvSpPr>
          <p:cNvPr id="108" name="Summary of what was presen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260000"/>
              </a:lnSpc>
            </a:pPr>
            <a:r>
              <a:t>Summary of what was presented</a:t>
            </a:r>
          </a:p>
          <a:p>
            <a:pPr>
              <a:lnSpc>
                <a:spcPct val="260000"/>
              </a:lnSpc>
            </a:pPr>
            <a:r>
              <a:t>Summary of the author’s conclusions</a:t>
            </a:r>
          </a:p>
          <a:p>
            <a:pPr/>
            <a:r>
              <a:t>Should tie back to the value proposition, </a:t>
            </a:r>
            <a:br/>
            <a:r>
              <a:t>maybe also the hot start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Limitations and Directions for Future 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 and Directions for Future Work</a:t>
            </a:r>
          </a:p>
        </p:txBody>
      </p:sp>
      <p:sp>
        <p:nvSpPr>
          <p:cNvPr id="112" name="Limita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</a:t>
            </a:r>
          </a:p>
          <a:p>
            <a:pPr lvl="1" marL="1371600" indent="-863600">
              <a:lnSpc>
                <a:spcPct val="150000"/>
              </a:lnSpc>
              <a:buSzPts val="5500"/>
              <a:buChar char="•"/>
              <a:defRPr sz="5500"/>
            </a:pPr>
            <a:r>
              <a:t>What new problems are identified by this paper, if any?</a:t>
            </a:r>
          </a:p>
          <a:p>
            <a:pPr/>
            <a:r>
              <a:t>Future directions</a:t>
            </a:r>
          </a:p>
          <a:p>
            <a:pPr lvl="1" marL="1371600" indent="-863600">
              <a:lnSpc>
                <a:spcPct val="150000"/>
              </a:lnSpc>
              <a:buSzPts val="5500"/>
              <a:buChar char="•"/>
              <a:defRPr sz="5500"/>
            </a:pPr>
            <a:r>
              <a:t>How can we build upon the ideas presented in this paper?</a:t>
            </a:r>
          </a:p>
          <a:p>
            <a:pPr/>
            <a:r>
              <a:t>Could be condensed with conclusions depending on paper and if you want more room for earlier sections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xfrm>
            <a:off x="22116607" y="12917246"/>
            <a:ext cx="512058" cy="551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4" name="Don’t forget to practice your slides to ensure you are near the desired 10-minute mark at this slide"/>
          <p:cNvSpPr/>
          <p:nvPr/>
        </p:nvSpPr>
        <p:spPr>
          <a:xfrm>
            <a:off x="5413650" y="10841092"/>
            <a:ext cx="13556700" cy="1601976"/>
          </a:xfrm>
          <a:prstGeom prst="roundRect">
            <a:avLst>
              <a:gd name="adj" fmla="val 11892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b="1" sz="3500">
                <a:solidFill>
                  <a:srgbClr val="FFFFFF"/>
                </a:solidFill>
              </a:defRPr>
            </a:lvl1pPr>
          </a:lstStyle>
          <a:p>
            <a:pPr/>
            <a:r>
              <a:t>Don’t forget to practice your slides to ensure you are near the desired 10-minute mark at this slide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/>
          <p:nvPr>
            <p:ph type="sldNum" sz="quarter" idx="2"/>
          </p:nvPr>
        </p:nvSpPr>
        <p:spPr>
          <a:xfrm>
            <a:off x="22190128" y="12917246"/>
            <a:ext cx="365016" cy="551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7" name="Presented by:"/>
          <p:cNvSpPr txBox="1"/>
          <p:nvPr>
            <p:ph type="body" idx="22"/>
          </p:nvPr>
        </p:nvSpPr>
        <p:spPr>
          <a:xfrm>
            <a:off x="1206498" y="9973095"/>
            <a:ext cx="3948437" cy="145051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pc="-90" sz="4500"/>
            </a:lvl1pPr>
          </a:lstStyle>
          <a:p>
            <a:pPr/>
            <a:r>
              <a:t>Presented by:</a:t>
            </a:r>
          </a:p>
        </p:txBody>
      </p:sp>
      <p:sp>
        <p:nvSpPr>
          <p:cNvPr id="68" name="First Student, Second Student, Third Student"/>
          <p:cNvSpPr txBox="1"/>
          <p:nvPr/>
        </p:nvSpPr>
        <p:spPr>
          <a:xfrm>
            <a:off x="5390463" y="9973095"/>
            <a:ext cx="17253965" cy="1450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pc="-90" sz="4500">
                <a:solidFill>
                  <a:srgbClr val="333333"/>
                </a:solidFill>
                <a:latin typeface="Exo 2"/>
                <a:ea typeface="Exo 2"/>
                <a:cs typeface="Exo 2"/>
                <a:sym typeface="Exo 2"/>
              </a:defRPr>
            </a:lvl1pPr>
          </a:lstStyle>
          <a:p>
            <a:pPr/>
            <a:r>
              <a:t>First Student, Second Student, Third Student</a:t>
            </a:r>
          </a:p>
        </p:txBody>
      </p:sp>
      <p:sp>
        <p:nvSpPr>
          <p:cNvPr id="69" name="Fourth Student, Fifth Student, Sixth Student"/>
          <p:cNvSpPr txBox="1"/>
          <p:nvPr/>
        </p:nvSpPr>
        <p:spPr>
          <a:xfrm>
            <a:off x="5390463" y="10736068"/>
            <a:ext cx="17253965" cy="1450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pc="-90" sz="4500">
                <a:solidFill>
                  <a:srgbClr val="333333"/>
                </a:solidFill>
                <a:latin typeface="Exo 2"/>
                <a:ea typeface="Exo 2"/>
                <a:cs typeface="Exo 2"/>
                <a:sym typeface="Exo 2"/>
              </a:defRPr>
            </a:lvl1pPr>
          </a:lstStyle>
          <a:p>
            <a:pPr/>
            <a:r>
              <a:t>Fourth Student, Fifth Student, Sixth Student</a:t>
            </a:r>
          </a:p>
        </p:txBody>
      </p:sp>
      <p:sp>
        <p:nvSpPr>
          <p:cNvPr id="70" name="By:"/>
          <p:cNvSpPr txBox="1"/>
          <p:nvPr/>
        </p:nvSpPr>
        <p:spPr>
          <a:xfrm>
            <a:off x="1206498" y="6452385"/>
            <a:ext cx="1088899" cy="1450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pc="-90" sz="4500">
                <a:solidFill>
                  <a:srgbClr val="333333"/>
                </a:solidFill>
                <a:latin typeface="Exo 2"/>
                <a:ea typeface="Exo 2"/>
                <a:cs typeface="Exo 2"/>
                <a:sym typeface="Exo 2"/>
              </a:defRPr>
            </a:lvl1pPr>
          </a:lstStyle>
          <a:p>
            <a:pPr/>
            <a:r>
              <a:t>By:</a:t>
            </a:r>
          </a:p>
        </p:txBody>
      </p:sp>
      <p:sp>
        <p:nvSpPr>
          <p:cNvPr id="71" name="Paper Title"/>
          <p:cNvSpPr txBox="1"/>
          <p:nvPr/>
        </p:nvSpPr>
        <p:spPr>
          <a:xfrm>
            <a:off x="1206496" y="1866900"/>
            <a:ext cx="21971004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pc="-232" sz="11600">
                <a:solidFill>
                  <a:srgbClr val="333333"/>
                </a:solidFill>
                <a:latin typeface="Exo 2"/>
                <a:ea typeface="Exo 2"/>
                <a:cs typeface="Exo 2"/>
                <a:sym typeface="Exo 2"/>
              </a:defRPr>
            </a:lvl1pPr>
          </a:lstStyle>
          <a:p>
            <a:pPr/>
            <a:r>
              <a:t>Paper Title</a:t>
            </a:r>
          </a:p>
        </p:txBody>
      </p:sp>
      <p:sp>
        <p:nvSpPr>
          <p:cNvPr id="72" name="Paper subtitled (if it has one)"/>
          <p:cNvSpPr txBox="1"/>
          <p:nvPr/>
        </p:nvSpPr>
        <p:spPr>
          <a:xfrm>
            <a:off x="1206498" y="5401095"/>
            <a:ext cx="21971004" cy="1450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pc="-119" sz="6000">
                <a:solidFill>
                  <a:srgbClr val="333333"/>
                </a:solidFill>
                <a:latin typeface="Exo 2"/>
                <a:ea typeface="Exo 2"/>
                <a:cs typeface="Exo 2"/>
                <a:sym typeface="Exo 2"/>
              </a:defRPr>
            </a:lvl1pPr>
          </a:lstStyle>
          <a:p>
            <a:pPr/>
            <a:r>
              <a:t>Paper subtitled (if it has one)</a:t>
            </a:r>
          </a:p>
        </p:txBody>
      </p:sp>
      <p:sp>
        <p:nvSpPr>
          <p:cNvPr id="73" name="First Author, Second Author, Third Author, Fourth Author, Fifth Author"/>
          <p:cNvSpPr txBox="1"/>
          <p:nvPr/>
        </p:nvSpPr>
        <p:spPr>
          <a:xfrm>
            <a:off x="2253009" y="6444628"/>
            <a:ext cx="21971004" cy="1450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pc="-90" sz="4500">
                <a:solidFill>
                  <a:srgbClr val="333333"/>
                </a:solidFill>
                <a:latin typeface="Exo 2"/>
                <a:ea typeface="Exo 2"/>
                <a:cs typeface="Exo 2"/>
                <a:sym typeface="Exo 2"/>
              </a:defRPr>
            </a:lvl1pPr>
          </a:lstStyle>
          <a:p>
            <a:pPr/>
            <a:r>
              <a:t>First Author, Second Author, Third Author, Fourth Author, Fifth Author</a:t>
            </a:r>
          </a:p>
        </p:txBody>
      </p:sp>
      <p:sp>
        <p:nvSpPr>
          <p:cNvPr id="74" name="Sixth Author, Seventh Author, Eighth Author, Tenth Author, Eleventh Author"/>
          <p:cNvSpPr txBox="1"/>
          <p:nvPr/>
        </p:nvSpPr>
        <p:spPr>
          <a:xfrm>
            <a:off x="2253009" y="7195477"/>
            <a:ext cx="21971004" cy="1450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80000"/>
              </a:lnSpc>
              <a:defRPr spc="-90" sz="4500">
                <a:solidFill>
                  <a:srgbClr val="333333"/>
                </a:solidFill>
                <a:latin typeface="Exo 2"/>
                <a:ea typeface="Exo 2"/>
                <a:cs typeface="Exo 2"/>
                <a:sym typeface="Exo 2"/>
              </a:defRPr>
            </a:lvl1pPr>
          </a:lstStyle>
          <a:p>
            <a:pPr/>
            <a:r>
              <a:t>Sixth Author, Seventh Author, Eighth Author, Tenth Author, Eleventh Author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Hot Start (change your slide title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Hot Start (change your slide title)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22190128" y="12917246"/>
            <a:ext cx="365016" cy="551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8" name="Consider this a skeleton for your final project presentations"/>
          <p:cNvSpPr/>
          <p:nvPr/>
        </p:nvSpPr>
        <p:spPr>
          <a:xfrm>
            <a:off x="3073989" y="3783470"/>
            <a:ext cx="18236022" cy="1601976"/>
          </a:xfrm>
          <a:prstGeom prst="roundRect">
            <a:avLst>
              <a:gd name="adj" fmla="val 11892"/>
            </a:avLst>
          </a:prstGeom>
          <a:solidFill>
            <a:srgbClr val="FCCB0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b="1" sz="3500">
                <a:solidFill>
                  <a:srgbClr val="000000"/>
                </a:solidFill>
              </a:defRPr>
            </a:lvl1pPr>
          </a:lstStyle>
          <a:p>
            <a:pPr/>
            <a:r>
              <a:t>Consider this a skeleton for your final project presentations</a:t>
            </a:r>
          </a:p>
        </p:txBody>
      </p:sp>
      <p:sp>
        <p:nvSpPr>
          <p:cNvPr id="79" name="You can reorder, remove, or add sections but the audience should leave with an understanding of your paper in each of the categories on the following slides"/>
          <p:cNvSpPr/>
          <p:nvPr/>
        </p:nvSpPr>
        <p:spPr>
          <a:xfrm>
            <a:off x="3073989" y="5785630"/>
            <a:ext cx="18236022" cy="1601976"/>
          </a:xfrm>
          <a:prstGeom prst="roundRect">
            <a:avLst>
              <a:gd name="adj" fmla="val 11892"/>
            </a:avLst>
          </a:prstGeom>
          <a:solidFill>
            <a:srgbClr val="FCCB0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b="1" sz="3500">
                <a:solidFill>
                  <a:srgbClr val="000000"/>
                </a:solidFill>
              </a:defRPr>
            </a:lvl1pPr>
          </a:lstStyle>
          <a:p>
            <a:pPr/>
            <a:r>
              <a:t>You can reorder, remove, or add sections but the audience should leave with an understanding of your paper in each of the categories on the following slides</a:t>
            </a:r>
          </a:p>
        </p:txBody>
      </p:sp>
      <p:sp>
        <p:nvSpPr>
          <p:cNvPr id="80" name="Important advice: when adding any text or figures to slides, always consider how large the text needs to be for it to be readable by the most distant audience member"/>
          <p:cNvSpPr/>
          <p:nvPr/>
        </p:nvSpPr>
        <p:spPr>
          <a:xfrm>
            <a:off x="3073989" y="9789949"/>
            <a:ext cx="18236022" cy="1601976"/>
          </a:xfrm>
          <a:prstGeom prst="roundRect">
            <a:avLst>
              <a:gd name="adj" fmla="val 11892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defRPr b="1" sz="3500">
                <a:solidFill>
                  <a:srgbClr val="FFFFFF"/>
                </a:solidFill>
              </a:defRPr>
            </a:pPr>
            <a:r>
              <a:t>Important advice: </a:t>
            </a:r>
            <a:r>
              <a:rPr i="1"/>
              <a:t>when adding any text or figures to slides, always consider how large the text needs to be for it to be readable by the most distant audience member</a:t>
            </a:r>
          </a:p>
        </p:txBody>
      </p:sp>
      <p:sp>
        <p:nvSpPr>
          <p:cNvPr id="81" name="Creating more interesting slide titles is also recommended"/>
          <p:cNvSpPr/>
          <p:nvPr/>
        </p:nvSpPr>
        <p:spPr>
          <a:xfrm>
            <a:off x="3073989" y="7787789"/>
            <a:ext cx="18236022" cy="1601976"/>
          </a:xfrm>
          <a:prstGeom prst="roundRect">
            <a:avLst>
              <a:gd name="adj" fmla="val 11892"/>
            </a:avLst>
          </a:prstGeom>
          <a:solidFill>
            <a:srgbClr val="FCCB0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b="1" sz="3500">
                <a:solidFill>
                  <a:srgbClr val="000000"/>
                </a:solidFill>
              </a:defRPr>
            </a:lvl1pPr>
          </a:lstStyle>
          <a:p>
            <a:pPr/>
            <a:r>
              <a:t>Creating more interesting slide titles is also recommended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he Auth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Authors</a:t>
            </a:r>
          </a:p>
        </p:txBody>
      </p:sp>
      <p:sp>
        <p:nvSpPr>
          <p:cNvPr id="84" name="First Auth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First Author</a:t>
            </a:r>
          </a:p>
          <a:p>
            <a:pPr lvl="1" marL="1371600" indent="-863600">
              <a:buSzPts val="5000"/>
              <a:buChar char="•"/>
              <a:defRPr sz="5000"/>
            </a:pPr>
            <a:r>
              <a:t>Position/role (e.g. PhD student at Univ., Research scientist at company)</a:t>
            </a:r>
          </a:p>
          <a:p>
            <a:pPr lvl="1" marL="1371600" indent="-863600">
              <a:lnSpc>
                <a:spcPct val="170000"/>
              </a:lnSpc>
              <a:buSzPts val="5000"/>
              <a:buChar char="•"/>
              <a:defRPr sz="5000"/>
            </a:pPr>
            <a:r>
              <a:t>Additional info (e.g. Advised by: Professor &lt;insert&gt;)</a:t>
            </a:r>
          </a:p>
          <a:p>
            <a:pPr/>
            <a:r>
              <a:t>Second Author</a:t>
            </a:r>
          </a:p>
          <a:p>
            <a:pPr lvl="1" marL="1371600" indent="-863600">
              <a:buSzPts val="5000"/>
              <a:buChar char="•"/>
              <a:defRPr sz="5000"/>
            </a:pPr>
            <a:r>
              <a:t>Position/role (e.g. PhD student at Univ., Research scientist at company)</a:t>
            </a:r>
          </a:p>
          <a:p>
            <a:pPr lvl="1" marL="1371600" indent="-863600">
              <a:lnSpc>
                <a:spcPct val="170000"/>
              </a:lnSpc>
              <a:buSzPts val="5000"/>
              <a:buChar char="•"/>
              <a:defRPr sz="5000"/>
            </a:pPr>
            <a:r>
              <a:t>Additional info (e.g. Advised by: Professor &lt;insert&gt;)</a:t>
            </a:r>
          </a:p>
          <a:p>
            <a:pPr>
              <a:lnSpc>
                <a:spcPct val="170000"/>
              </a:lnSpc>
            </a:pPr>
            <a:r>
              <a:t>Etc.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xfrm>
            <a:off x="22190128" y="12917246"/>
            <a:ext cx="365016" cy="551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Value Proposition (change your slide title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Value Proposition (change your slide title)</a:t>
            </a:r>
          </a:p>
        </p:txBody>
      </p:sp>
      <p:sp>
        <p:nvSpPr>
          <p:cNvPr id="88" name="Background on what problem the paper sets out to addre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300000"/>
              </a:lnSpc>
              <a:buSzPts val="6100"/>
              <a:defRPr sz="6100"/>
            </a:pPr>
            <a:r>
              <a:t>Background on what problem the paper sets out to address</a:t>
            </a:r>
          </a:p>
          <a:p>
            <a:pPr>
              <a:lnSpc>
                <a:spcPct val="300000"/>
              </a:lnSpc>
              <a:buSzPts val="6100"/>
              <a:defRPr sz="6100"/>
            </a:pPr>
            <a:r>
              <a:t>What benefits can be realized if we solve this problem?</a:t>
            </a:r>
          </a:p>
        </p:txBody>
      </p:sp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22190128" y="12917246"/>
            <a:ext cx="365016" cy="551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ontribu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Contributions</a:t>
            </a:r>
          </a:p>
        </p:txBody>
      </p:sp>
      <p:sp>
        <p:nvSpPr>
          <p:cNvPr id="92" name="First Contribu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090506" indent="-1090506" defTabSz="1682495">
              <a:lnSpc>
                <a:spcPct val="150000"/>
              </a:lnSpc>
              <a:spcBef>
                <a:spcPts val="1100"/>
              </a:spcBef>
              <a:buClrTx/>
              <a:buSzPct val="100000"/>
              <a:buFontTx/>
              <a:buAutoNum type="arabicPeriod" startAt="1"/>
              <a:defRPr sz="5888"/>
            </a:pPr>
            <a:r>
              <a:t>First Contribution</a:t>
            </a:r>
          </a:p>
          <a:p>
            <a:pPr marL="1090506" indent="-1090506" defTabSz="1682495">
              <a:lnSpc>
                <a:spcPct val="150000"/>
              </a:lnSpc>
              <a:spcBef>
                <a:spcPts val="1100"/>
              </a:spcBef>
              <a:buClrTx/>
              <a:buSzPct val="100000"/>
              <a:buFontTx/>
              <a:buAutoNum type="arabicPeriod" startAt="1"/>
              <a:defRPr sz="5888"/>
            </a:pPr>
            <a:r>
              <a:t>Second Contribution</a:t>
            </a:r>
          </a:p>
          <a:p>
            <a:pPr marL="1090506" indent="-1090506" defTabSz="1682495">
              <a:lnSpc>
                <a:spcPct val="150000"/>
              </a:lnSpc>
              <a:spcBef>
                <a:spcPts val="1100"/>
              </a:spcBef>
              <a:buClrTx/>
              <a:buSzPct val="100000"/>
              <a:buFontTx/>
              <a:buAutoNum type="arabicPeriod" startAt="1"/>
              <a:defRPr sz="5888"/>
            </a:pPr>
            <a:r>
              <a:t>Third Contribution</a:t>
            </a:r>
          </a:p>
          <a:p>
            <a:pPr marL="1090506" indent="-1090506" defTabSz="1682495">
              <a:lnSpc>
                <a:spcPct val="150000"/>
              </a:lnSpc>
              <a:spcBef>
                <a:spcPts val="1100"/>
              </a:spcBef>
              <a:buClrTx/>
              <a:buSzPct val="100000"/>
              <a:buFontTx/>
              <a:buAutoNum type="arabicPeriod" startAt="1"/>
              <a:defRPr sz="5888"/>
            </a:pPr>
            <a:r>
              <a:t>Etc.</a:t>
            </a:r>
          </a:p>
          <a:p>
            <a:pPr marL="747776" indent="-747776" defTabSz="1682495">
              <a:spcBef>
                <a:spcPts val="1100"/>
              </a:spcBef>
              <a:buClrTx/>
              <a:buSzPct val="123000"/>
              <a:buFontTx/>
              <a:defRPr sz="5888"/>
            </a:pPr>
            <a:r>
              <a:t>What information and ideas should the audience expect to learn from your presentation? </a:t>
            </a:r>
            <a:br/>
            <a:r>
              <a:t>These likely tie in with the value proposition.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xfrm>
            <a:off x="22190128" y="12917246"/>
            <a:ext cx="365016" cy="551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Backgrou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Background</a:t>
            </a:r>
          </a:p>
        </p:txBody>
      </p:sp>
      <p:sp>
        <p:nvSpPr>
          <p:cNvPr id="96" name="What has made the problem difficult in the past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260000"/>
              </a:lnSpc>
            </a:pPr>
            <a:r>
              <a:t>What has made the problem difficult in the past?</a:t>
            </a:r>
          </a:p>
          <a:p>
            <a:pPr>
              <a:lnSpc>
                <a:spcPct val="260000"/>
              </a:lnSpc>
            </a:pPr>
            <a:r>
              <a:t>What was known about the problem before this paper?</a:t>
            </a:r>
          </a:p>
          <a:p>
            <a:pPr/>
            <a:r>
              <a:t>Is there other background information the audience needs to know for understanding this paper’s insight?</a:t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22190128" y="12917246"/>
            <a:ext cx="365016" cy="551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Approa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Approach</a:t>
            </a:r>
          </a:p>
        </p:txBody>
      </p:sp>
      <p:sp>
        <p:nvSpPr>
          <p:cNvPr id="100" name="What is the key technical insight of this paper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300000"/>
              </a:lnSpc>
            </a:pPr>
            <a:r>
              <a:t>What is the key technical insight of this paper?</a:t>
            </a:r>
          </a:p>
          <a:p>
            <a:pPr/>
            <a:r>
              <a:t>Walking through figures tends to be more successful than slides of all text and equations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xfrm>
            <a:off x="22190128" y="12917246"/>
            <a:ext cx="365016" cy="551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sul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Results</a:t>
            </a:r>
          </a:p>
        </p:txBody>
      </p:sp>
      <p:sp>
        <p:nvSpPr>
          <p:cNvPr id="104" name="How was the proposed approach analyzed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was the proposed approach analyzed?</a:t>
            </a:r>
          </a:p>
          <a:p>
            <a:pPr lvl="1" marL="1371600" indent="-863600">
              <a:lnSpc>
                <a:spcPct val="220000"/>
              </a:lnSpc>
              <a:buSzPts val="5500"/>
              <a:buChar char="•"/>
              <a:defRPr sz="5500"/>
            </a:pPr>
            <a:r>
              <a:t>Which metrics?</a:t>
            </a:r>
          </a:p>
          <a:p>
            <a:pPr/>
            <a:r>
              <a:t>What results were found?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22190128" y="12917246"/>
            <a:ext cx="365016" cy="551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